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76" r:id="rId4"/>
    <p:sldId id="258" r:id="rId5"/>
    <p:sldId id="260" r:id="rId6"/>
    <p:sldId id="262" r:id="rId7"/>
    <p:sldId id="264" r:id="rId8"/>
    <p:sldId id="266" r:id="rId9"/>
    <p:sldId id="273" r:id="rId10"/>
    <p:sldId id="267" r:id="rId11"/>
    <p:sldId id="271" r:id="rId12"/>
    <p:sldId id="275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2CE58-DB65-BF49-955F-5B6F4C4E68F2}">
          <p14:sldIdLst>
            <p14:sldId id="256"/>
            <p14:sldId id="259"/>
            <p14:sldId id="276"/>
            <p14:sldId id="258"/>
            <p14:sldId id="260"/>
            <p14:sldId id="262"/>
            <p14:sldId id="264"/>
            <p14:sldId id="266"/>
            <p14:sldId id="273"/>
            <p14:sldId id="267"/>
            <p14:sldId id="271"/>
            <p14:sldId id="275"/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Spencer" initials="L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58"/>
    <a:srgbClr val="000031"/>
    <a:srgbClr val="D65A48"/>
    <a:srgbClr val="AC72E1"/>
    <a:srgbClr val="B07CDA"/>
    <a:srgbClr val="288A85"/>
    <a:srgbClr val="84EA7D"/>
    <a:srgbClr val="1A842D"/>
    <a:srgbClr val="E04A6C"/>
    <a:srgbClr val="91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 autoAdjust="0"/>
    <p:restoredTop sz="74306" autoAdjust="0"/>
  </p:normalViewPr>
  <p:slideViewPr>
    <p:cSldViewPr snapToGrid="0" snapToObjects="1">
      <p:cViewPr>
        <p:scale>
          <a:sx n="75" d="100"/>
          <a:sy n="75" d="100"/>
        </p:scale>
        <p:origin x="-47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>
                <a:latin typeface="Avenir Medium"/>
                <a:cs typeface="Avenir Medium"/>
              </a:defRPr>
            </a:pPr>
            <a:r>
              <a:rPr lang="en-US" sz="1600" dirty="0">
                <a:latin typeface="Avenir Medium"/>
                <a:cs typeface="Avenir Medium"/>
              </a:rPr>
              <a:t>Mean Dissolved </a:t>
            </a:r>
            <a:r>
              <a:rPr lang="en-US" sz="1600" dirty="0" smtClean="0">
                <a:latin typeface="Avenir Medium"/>
                <a:cs typeface="Avenir Medium"/>
              </a:rPr>
              <a:t>Oxygen (ppm)</a:t>
            </a:r>
            <a:endParaRPr lang="en-US" sz="1600" dirty="0">
              <a:latin typeface="Avenir Medium"/>
              <a:cs typeface="Avenir Medium"/>
            </a:endParaRPr>
          </a:p>
        </c:rich>
      </c:tx>
      <c:layout>
        <c:manualLayout>
          <c:xMode val="edge"/>
          <c:yMode val="edge"/>
          <c:x val="0.172833075378714"/>
          <c:y val="0.0024394024578036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518727223218455"/>
          <c:y val="0.110748871584284"/>
          <c:w val="0.86141276360399"/>
          <c:h val="0.8175328882352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Sheet1!$K$18</c:f>
              <c:strCache>
                <c:ptCount val="1"/>
                <c:pt idx="0">
                  <c:v>DO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6666"/>
              </a:solidFill>
            </c:spPr>
          </c:dPt>
          <c:dPt>
            <c:idx val="1"/>
            <c:invertIfNegative val="0"/>
            <c:bubble3D val="0"/>
            <c:spPr>
              <a:solidFill>
                <a:srgbClr val="56A712"/>
              </a:solidFill>
            </c:spPr>
          </c:dPt>
          <c:dPt>
            <c:idx val="2"/>
            <c:invertIfNegative val="0"/>
            <c:bubble3D val="0"/>
            <c:spPr>
              <a:solidFill>
                <a:srgbClr val="288A85"/>
              </a:solidFill>
            </c:spPr>
          </c:dPt>
          <c:dPt>
            <c:idx val="3"/>
            <c:invertIfNegative val="0"/>
            <c:bubble3D val="0"/>
            <c:spPr>
              <a:solidFill>
                <a:srgbClr val="C582FF"/>
              </a:solidFill>
            </c:spPr>
          </c:dPt>
          <c:dLbls>
            <c:dLbl>
              <c:idx val="0"/>
              <c:layout>
                <c:manualLayout>
                  <c:x val="-0.000360619147522361"/>
                  <c:y val="-0.002190468159747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0125144438126875"/>
                  <c:y val="-0.005127931292597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144196867579688"/>
                  <c:y val="-0.002439402457803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014419686757969"/>
                  <c:y val="0.002190276080813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rgbClr val="FFFFFF"/>
              </a:solidFill>
            </c:spPr>
            <c:txPr>
              <a:bodyPr/>
              <a:lstStyle/>
              <a:p>
                <a:pPr>
                  <a:defRPr sz="1500" b="1">
                    <a:latin typeface="Avenir Medium"/>
                    <a:cs typeface="Avenir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Sheet1!$A$19:$A$22</c:f>
              <c:strCache>
                <c:ptCount val="4"/>
                <c:pt idx="0">
                  <c:v>Willapa Bay</c:v>
                </c:pt>
                <c:pt idx="1">
                  <c:v>Case Inlet</c:v>
                </c:pt>
                <c:pt idx="2">
                  <c:v>Port Gamble</c:v>
                </c:pt>
                <c:pt idx="3">
                  <c:v>Fidalgo Bay</c:v>
                </c:pt>
              </c:strCache>
            </c:strRef>
          </c:cat>
          <c:val>
            <c:numRef>
              <c:f>Sheet1!$K$19:$K$22</c:f>
              <c:numCache>
                <c:formatCode>_(* #,##0.0_);_(* \(#,##0.0\);_(* "-"??_);_(@_)</c:formatCode>
                <c:ptCount val="4"/>
                <c:pt idx="0">
                  <c:v>9.96</c:v>
                </c:pt>
                <c:pt idx="1">
                  <c:v>9.6</c:v>
                </c:pt>
                <c:pt idx="2">
                  <c:v>12.5</c:v>
                </c:pt>
                <c:pt idx="3">
                  <c:v>14.6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-2146206392"/>
        <c:axId val="-2120135432"/>
      </c:barChart>
      <c:catAx>
        <c:axId val="-2146206392"/>
        <c:scaling>
          <c:orientation val="minMax"/>
        </c:scaling>
        <c:delete val="1"/>
        <c:axPos val="l"/>
        <c:majorGridlines/>
        <c:majorTickMark val="out"/>
        <c:minorTickMark val="none"/>
        <c:tickLblPos val="nextTo"/>
        <c:crossAx val="-2120135432"/>
        <c:crosses val="autoZero"/>
        <c:auto val="1"/>
        <c:lblAlgn val="ctr"/>
        <c:lblOffset val="100"/>
        <c:noMultiLvlLbl val="0"/>
      </c:catAx>
      <c:valAx>
        <c:axId val="-2120135432"/>
        <c:scaling>
          <c:orientation val="minMax"/>
        </c:scaling>
        <c:delete val="0"/>
        <c:axPos val="b"/>
        <c:majorGridlines/>
        <c:numFmt formatCode="_(* #,##0.0_);_(* \(#,##0.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venir Medium"/>
                <a:cs typeface="Avenir Medium"/>
              </a:defRPr>
            </a:pPr>
            <a:endParaRPr lang="en-US"/>
          </a:p>
        </c:txPr>
        <c:crossAx val="-214620639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b="1">
                <a:latin typeface="Avenir Medium"/>
                <a:cs typeface="Avenir Medium"/>
              </a:defRPr>
            </a:pPr>
            <a:r>
              <a:rPr lang="en-US" b="1">
                <a:latin typeface="Avenir Medium"/>
                <a:cs typeface="Avenir Medium"/>
              </a:rPr>
              <a:t>Mean pH</a:t>
            </a:r>
          </a:p>
        </c:rich>
      </c:tx>
      <c:layout>
        <c:manualLayout>
          <c:xMode val="edge"/>
          <c:yMode val="edge"/>
          <c:x val="0.337053053058702"/>
          <c:y val="0.0441072891537207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Sheet1!$J$18</c:f>
              <c:strCache>
                <c:ptCount val="1"/>
                <c:pt idx="0">
                  <c:v>pH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6666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rgbClr val="56A712"/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rgbClr val="288A85"/>
              </a:solidFill>
              <a:ln>
                <a:noFill/>
              </a:ln>
            </c:spPr>
          </c:dPt>
          <c:dPt>
            <c:idx val="3"/>
            <c:invertIfNegative val="0"/>
            <c:bubble3D val="0"/>
            <c:spPr>
              <a:solidFill>
                <a:srgbClr val="C582FF"/>
              </a:solidFill>
              <a:ln>
                <a:noFill/>
              </a:ln>
            </c:spPr>
          </c:dPt>
          <c:dLbls>
            <c:dLbl>
              <c:idx val="0"/>
              <c:layout>
                <c:manualLayout>
                  <c:x val="-0.00394423665419925"/>
                  <c:y val="-0.0268474639332091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0761278871753065"/>
                  <c:y val="-0.03661017809073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0922457007171464"/>
                  <c:y val="-0.0317292053707996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0084186793946226"/>
                  <c:y val="-0.0317288210119745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rgbClr val="FFFFFF"/>
              </a:solidFill>
            </c:spPr>
            <c:txPr>
              <a:bodyPr/>
              <a:lstStyle/>
              <a:p>
                <a:pPr>
                  <a:defRPr sz="1500" b="1">
                    <a:latin typeface="Avenir Medium"/>
                    <a:cs typeface="Avenir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errBars>
            <c:errBarType val="both"/>
            <c:errValType val="stdErr"/>
            <c:noEndCap val="0"/>
          </c:errBars>
          <c:cat>
            <c:strRef>
              <c:f>Sheet1!$A$19:$A$22</c:f>
              <c:strCache>
                <c:ptCount val="4"/>
                <c:pt idx="0">
                  <c:v>Willapa Bay</c:v>
                </c:pt>
                <c:pt idx="1">
                  <c:v>Case Inlet</c:v>
                </c:pt>
                <c:pt idx="2">
                  <c:v>Port Gamble</c:v>
                </c:pt>
                <c:pt idx="3">
                  <c:v>Fidalgo Bay</c:v>
                </c:pt>
              </c:strCache>
            </c:strRef>
          </c:cat>
          <c:val>
            <c:numRef>
              <c:f>Sheet1!$J$19:$J$22</c:f>
              <c:numCache>
                <c:formatCode>_(* #,##0.00_);_(* \(#,##0.00\);_(* "-"??_);_(@_)</c:formatCode>
                <c:ptCount val="4"/>
                <c:pt idx="0">
                  <c:v>7.359999999999999</c:v>
                </c:pt>
                <c:pt idx="1">
                  <c:v>7.39</c:v>
                </c:pt>
                <c:pt idx="2">
                  <c:v>7.1</c:v>
                </c:pt>
                <c:pt idx="3">
                  <c:v>7.13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94191384"/>
        <c:axId val="-2094155960"/>
      </c:barChart>
      <c:catAx>
        <c:axId val="-2094191384"/>
        <c:scaling>
          <c:orientation val="minMax"/>
        </c:scaling>
        <c:delete val="1"/>
        <c:axPos val="l"/>
        <c:majorGridlines/>
        <c:majorTickMark val="out"/>
        <c:minorTickMark val="none"/>
        <c:tickLblPos val="nextTo"/>
        <c:crossAx val="-2094155960"/>
        <c:crosses val="autoZero"/>
        <c:auto val="1"/>
        <c:lblAlgn val="ctr"/>
        <c:lblOffset val="100"/>
        <c:noMultiLvlLbl val="0"/>
      </c:catAx>
      <c:valAx>
        <c:axId val="-2094155960"/>
        <c:scaling>
          <c:orientation val="minMax"/>
          <c:min val="7.0"/>
        </c:scaling>
        <c:delete val="0"/>
        <c:axPos val="b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Avenir Medium"/>
                <a:cs typeface="Avenir Medium"/>
              </a:defRPr>
            </a:pPr>
            <a:endParaRPr lang="en-US"/>
          </a:p>
        </c:txPr>
        <c:crossAx val="-2094191384"/>
        <c:crosses val="autoZero"/>
        <c:crossBetween val="between"/>
        <c:majorUnit val="0.1"/>
        <c:minorUnit val="0.01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42B94-C511-C941-91A5-9304A47F5E45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F1688-2374-3540-B058-D1875BF9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having me</a:t>
            </a:r>
            <a:r>
              <a:rPr lang="is-IS" dirty="0" smtClean="0"/>
              <a:t>… I’m heading into my 2nd year as a</a:t>
            </a:r>
            <a:r>
              <a:rPr lang="is-IS" baseline="0" dirty="0" smtClean="0"/>
              <a:t> grad student @ UW fisheries. My presentation today is on geoduck, as indicators of environmental change... </a:t>
            </a:r>
            <a:r>
              <a:rPr lang="en-US" baseline="0" dirty="0" smtClean="0"/>
              <a:t>W</a:t>
            </a:r>
            <a:r>
              <a:rPr lang="is-IS" baseline="0" dirty="0" smtClean="0"/>
              <a:t>here we use proteomics to assess the physiology in geoduck between environments. </a:t>
            </a:r>
          </a:p>
          <a:p>
            <a:endParaRPr lang="en-US" dirty="0" smtClean="0"/>
          </a:p>
          <a:p>
            <a:r>
              <a:rPr lang="en-US" dirty="0" smtClean="0"/>
              <a:t>The collaborators</a:t>
            </a:r>
            <a:r>
              <a:rPr lang="en-US" baseline="0" dirty="0" smtClean="0"/>
              <a:t> on project were instrumental .., including folks from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9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found geoduck at different sites have different amounts of 3 proteins related to stress response.  But at which sites are they producing more? This is a box plot for HSP90.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X axis is abundance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Boxes are organized by latitude </a:t>
            </a:r>
            <a:r>
              <a:rPr lang="en-US" baseline="0" dirty="0" smtClean="0"/>
              <a:t>along the Y.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again see a geographical pattern, where FB &amp; PGB to the north have higher levels of the stress protein.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pattern is consistent across all three proteins.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What’s interesting is how the environmental data compare.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a bar plot of the mean DO data over the month at each site. DO is higher in northern sites, where stress protein is higher.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Similarly, pH is much lower in the northern sites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recorded mean pH of 7.1 is indeed very low, with historic levels in Puget Sound in the high 7’s (e.g. 7.8 @ Ken Chew)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Low pH can cause high levels of reactive oxygen species, or free radicals, causing oxidative stress and cell damage.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Similarly, DO of 12 &amp; 14.5 at the northern sites would be highly over-saturated,  100% saturation would be near 9ppm.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SUPER-saturation of DO can also resulting in cellular oxidative stress.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Laboratory studies do show this type of damage as a result of low pH and supersaturated oxygen.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Perhaps these 2 factors are having a compounding effect, and resulting cellular damage, triggering production of stress response proteins.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HOWEVER: outplant studies- other factors could cause damage (e.g. chemical toxins).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REGARDLESS, THIS DATA INDICATES geoduck @ PG&amp;FB pooling more energy into producing stress proteins, thus having less energy for processes like growth, immune system, and this correlates to acidic, and oxygen supersaturated water. 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0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Overall: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Remarkable</a:t>
            </a:r>
            <a:r>
              <a:rPr lang="en-US" baseline="0" dirty="0" smtClean="0"/>
              <a:t> that sibling geoduck, separated for 1 month, have clear physiological differences between sites, measured in three stress-related proteins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is a geographical pattern, where geoduck placed in northern sites produced more stress-proteins, correlated with lower pH and higher DO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dirty="0" smtClean="0"/>
              <a:t>More Next Steps: </a:t>
            </a:r>
          </a:p>
          <a:p>
            <a:pPr marL="171450" indent="-171450">
              <a:buFont typeface="Arial"/>
              <a:buChar char="•"/>
            </a:pPr>
            <a:endParaRPr lang="en-US" sz="1200" i="1" dirty="0" smtClean="0"/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Medium"/>
                <a:cs typeface="Avenir Medium"/>
              </a:rPr>
              <a:t>(Gill transcriptome,</a:t>
            </a:r>
            <a:r>
              <a:rPr lang="en-US" sz="1200" baseline="0" dirty="0" smtClean="0">
                <a:latin typeface="Avenir Medium"/>
                <a:cs typeface="Avenir Medium"/>
              </a:rPr>
              <a:t> can use to more accurately ID the 8k proteins.)</a:t>
            </a:r>
            <a:endParaRPr lang="en-US" sz="1200" dirty="0" smtClean="0">
              <a:latin typeface="Avenir Medium"/>
              <a:cs typeface="Avenir Medium"/>
            </a:endParaRPr>
          </a:p>
          <a:p>
            <a:pPr marL="171450" indent="-171450">
              <a:buFont typeface="Arial"/>
              <a:buChar char="•"/>
            </a:pPr>
            <a:r>
              <a:rPr lang="en-US" sz="1200" i="1" dirty="0" smtClean="0"/>
              <a:t>Ultimate goal: could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use these</a:t>
            </a:r>
            <a:r>
              <a:rPr lang="en-US" sz="1200" i="1" baseline="0" dirty="0" smtClean="0"/>
              <a:t> proteins </a:t>
            </a:r>
            <a:r>
              <a:rPr lang="en-US" sz="1200" i="1" dirty="0" smtClean="0"/>
              <a:t>for</a:t>
            </a:r>
            <a:r>
              <a:rPr lang="en-US" sz="1200" i="1" baseline="0" dirty="0" smtClean="0"/>
              <a:t>  short-term site-assessment </a:t>
            </a:r>
            <a:r>
              <a:rPr lang="en-US" sz="1200" i="1" baseline="0" dirty="0" err="1" smtClean="0"/>
              <a:t>outplants</a:t>
            </a:r>
            <a:r>
              <a:rPr lang="en-US" sz="1200" i="1" baseline="0" dirty="0" smtClean="0"/>
              <a:t> : placed a few geoduck @ different locations, ID which is best for aquaculture </a:t>
            </a:r>
          </a:p>
          <a:p>
            <a:pPr marL="457200" lvl="1" indent="0">
              <a:buFont typeface="Arial"/>
              <a:buNone/>
            </a:pPr>
            <a:endParaRPr lang="en-US" sz="1200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Avenir Medium"/>
                <a:cs typeface="Avenir Medium"/>
              </a:rPr>
              <a:t>Benefits of 2-phase proteomics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not use other method of measuring proteins?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Phase 1 – the memory-intensive step- is only required once, and results can be used again. I now have 8k proteins detected, and anyone could use as targets for future studies.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Phase 2 is inexpensive; depending on the # of target proteins, cost could be $20-$50 per sample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2-phase allows us to potentially ID unexpected proteins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Works with new species once transcriptome is available; doesn’t have to be tissue-specific. </a:t>
            </a:r>
            <a:endParaRPr lang="en-US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schemeClr val="tx1"/>
              </a:solidFill>
              <a:latin typeface="Avenir Medium"/>
              <a:cs typeface="Avenir Medium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 response to elevated PCO2 level in eastern oysters, Crassostrea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virginica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evidence for oxidative stress,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Lars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Tomanek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etc., 2011</a:t>
            </a:r>
            <a:endParaRPr lang="en-US" dirty="0" smtClean="0"/>
          </a:p>
          <a:p>
            <a:r>
              <a:rPr lang="en-US" dirty="0" smtClean="0"/>
              <a:t>Low</a:t>
            </a:r>
            <a:r>
              <a:rPr lang="en-US" baseline="0" dirty="0" smtClean="0"/>
              <a:t> pH and ROS, all investigated in mammals: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pCO2 series of reactions to form ROS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“Low intracellular pH triggered by environmental acidification may negatively affect the efficiency of the mitochondrial electron transport chain (ETC) by increasing electron slip in ROS-generating mitochondrial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result in elevated rates of ROS generation.”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 can cause a release of transition metals, such as iron, which can oxidize molecules and cause oxidative stress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Marcelo Hermes-Lima, Tania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Zenteno-Savın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(Brazil),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fi-FI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002,</a:t>
            </a:r>
            <a:r>
              <a:rPr lang="fi-FI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response to drastic changes in oxygen availability and physiological oxidative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stress</a:t>
            </a:r>
            <a:endParaRPr lang="en-US" i="1" dirty="0" smtClean="0">
              <a:effectLst/>
            </a:endParaRPr>
          </a:p>
          <a:p>
            <a:endParaRPr lang="en-US" sz="1200" i="1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OXIDATIVE STRESS IN VERTEBRATES AND INVERTEBRATES: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 Aspects of Cell Signaling: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Mrs.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Farooqui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Ohio State – textbook on oxidative stress, touches on various causes due to differing oxygen levels. </a:t>
            </a:r>
            <a:endParaRPr lang="en-US" dirty="0" smtClean="0"/>
          </a:p>
          <a:p>
            <a:endParaRPr lang="en-US" sz="1200" i="1" baseline="0" dirty="0" smtClean="0"/>
          </a:p>
          <a:p>
            <a:endParaRPr lang="en-US" sz="1200" i="1" baseline="0" dirty="0" smtClean="0"/>
          </a:p>
          <a:p>
            <a:r>
              <a:rPr lang="en-US" sz="1200" i="1" baseline="0" dirty="0" smtClean="0"/>
              <a:t>COST</a:t>
            </a:r>
            <a:r>
              <a:rPr lang="en-US" sz="1200" i="1" baseline="0" dirty="0" smtClean="0"/>
              <a:t>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exact number.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$300/day, 7 days (including dilution curve etc. &amp; some extra time), + extraction kit cost</a:t>
            </a:r>
            <a:endParaRPr lang="en-US" sz="1200" dirty="0" smtClean="0">
              <a:solidFill>
                <a:schemeClr val="tx1"/>
              </a:solidFill>
              <a:latin typeface="Avenir Medium"/>
              <a:cs typeface="Avenir Medium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effectLst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schemeClr val="tx1"/>
              </a:solidFill>
              <a:latin typeface="Avenir Medium"/>
              <a:cs typeface="Avenir 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3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I need this info: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Pacific geoduck 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</a:p>
          <a:p>
            <a:pPr marL="171450" indent="-171450">
              <a:buFont typeface="Arial"/>
              <a:buChar char="•"/>
            </a:pPr>
            <a:r>
              <a:rPr lang="is-IS" baseline="0" dirty="0" smtClean="0"/>
              <a:t>In this growing industry it’s important to know how changes in the environment affects geoduck physiology, whether we are ...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Selecting sites for geoduck aquaculture, or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Predicting the effect of water quality changes on wild and farmed geoduck, or ...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Using Geoduck to monitor the effect of a changing climate on native populations ... </a:t>
            </a:r>
          </a:p>
          <a:p>
            <a:pPr marL="171450" lvl="0" indent="-171450">
              <a:buFont typeface="Arial"/>
              <a:buChar char="•"/>
            </a:pPr>
            <a:r>
              <a:rPr lang="is-IS" baseline="0" dirty="0" smtClean="0"/>
              <a:t>It’s important to know how geoduck respond in different environments. </a:t>
            </a:r>
          </a:p>
          <a:p>
            <a:pPr marL="171450" lvl="0" indent="-171450">
              <a:buFont typeface="Arial"/>
              <a:buChar char="•"/>
            </a:pPr>
            <a:endParaRPr lang="is-IS" baseline="0" dirty="0" smtClean="0"/>
          </a:p>
          <a:p>
            <a:pPr marL="0" lvl="0" indent="0">
              <a:buFont typeface="Arial"/>
              <a:buNone/>
            </a:pPr>
            <a:r>
              <a:rPr lang="is-IS" baseline="0" dirty="0" smtClean="0"/>
              <a:t>In this project we use proteomics to assess the physiological response of geoduck in different environments. So... </a:t>
            </a:r>
            <a:r>
              <a:rPr lang="en-US" baseline="0" dirty="0" smtClean="0"/>
              <a:t>W</a:t>
            </a:r>
            <a:r>
              <a:rPr lang="is-IS" baseline="0" dirty="0" smtClean="0"/>
              <a:t>hy proteomics? </a:t>
            </a:r>
          </a:p>
          <a:p>
            <a:pPr marL="171450" indent="-171450">
              <a:buFont typeface="Arial"/>
              <a:buChar char="•"/>
            </a:pPr>
            <a:endParaRPr lang="is-IS" baseline="0" dirty="0" smtClean="0"/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Proteomics is the study of all proteins at the cellular</a:t>
            </a:r>
            <a:r>
              <a:rPr lang="en-US" baseline="0" dirty="0" smtClean="0"/>
              <a:t> level.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Proteins carry out most cellular activity, and the composition of proteins in the cell can be dynamic, changing based on developmental stage, immune response, and changes in the environment.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Organism experiences a change in temperature, oxygen, etc., certain proteins respond maintain homeostasis, to avoid cell damage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Because these proteins quickly respond to environmental changes,  measuring them provide us a direct, sensitive view of the animal’s physiology and energy allocation.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Therefore, we can then measure proteins that we know are triggered by environmental changes, to assess where the animals resources are being directed.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7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outplant project, we assess the physiological status in geoduck in different sites. We ask</a:t>
            </a:r>
            <a:r>
              <a:rPr lang="is-IS" baseline="0" dirty="0" smtClean="0"/>
              <a:t>… 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First, how does protein abundance differ between geoduck placed at sites around western Washington?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so, how do environmental differences correspond to geoduck proteins differences, and </a:t>
            </a:r>
            <a:r>
              <a:rPr lang="is-IS" baseline="0" dirty="0" smtClean="0"/>
              <a:t>… ultimately...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Which proteins can we use to monitor geoduck physiology, assess site suitability? 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9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Medium"/>
                <a:cs typeface="Avenir Medium"/>
              </a:rPr>
              <a:t>As</a:t>
            </a:r>
            <a:r>
              <a:rPr lang="en-US" sz="1200" baseline="0" dirty="0" smtClean="0">
                <a:latin typeface="Avenir Medium"/>
                <a:cs typeface="Avenir Medium"/>
              </a:rPr>
              <a:t> mentioned, this was an outplant study.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Sibling juvenile geoduck were split into 4 groups, and outplanted in throughout Washington for one month, from June to July. 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3 sites spanned Puget Sound from north to south, and one site was in Willapa Bay. </a:t>
            </a:r>
            <a:endParaRPr lang="en-US" sz="1200" dirty="0" smtClean="0">
              <a:latin typeface="Avenir Medium"/>
              <a:cs typeface="Avenir Medium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Each site also included 2 habitats, eelgrass beds and bare sediment.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venir Medium"/>
                <a:cs typeface="Avenir Medium"/>
              </a:rPr>
              <a:t>Placed a suite of probes at each site to monitor water quality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dirty="0" smtClean="0">
                <a:latin typeface="Avenir Medium"/>
                <a:cs typeface="Avenir Medium"/>
              </a:rPr>
              <a:t>At</a:t>
            </a:r>
            <a:r>
              <a:rPr lang="en-US" sz="1200" baseline="0" dirty="0" smtClean="0">
                <a:latin typeface="Avenir Medium"/>
                <a:cs typeface="Avenir Medium"/>
              </a:rPr>
              <a:t> end of month s</a:t>
            </a:r>
            <a:r>
              <a:rPr lang="en-US" sz="1200" dirty="0" smtClean="0">
                <a:latin typeface="Avenir Medium"/>
                <a:cs typeface="Avenir Medium"/>
              </a:rPr>
              <a:t>ampled</a:t>
            </a:r>
            <a:r>
              <a:rPr lang="en-US" sz="1200" baseline="0" dirty="0" smtClean="0">
                <a:latin typeface="Avenir Medium"/>
                <a:cs typeface="Avenir Medium"/>
              </a:rPr>
              <a:t> the animals for gill tissue, &amp; extracted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measured protein composition in 2 phases, both using a mass spectrometer. </a:t>
            </a:r>
          </a:p>
          <a:p>
            <a:r>
              <a:rPr lang="en-US" baseline="0" dirty="0" smtClean="0"/>
              <a:t>Phase 1:  on left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Discovery phase, where we determine which proteins we can clearly measure in our gill tissue?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Aka: Shotgun Proteomics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Highly memory intensive, limited by the number of sample we can process.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Ran 2 geoduck samples per site, measured total of ~8k proteins, and </a:t>
            </a:r>
            <a:r>
              <a:rPr lang="en-US" baseline="0" dirty="0" err="1" smtClean="0"/>
              <a:t>ID’d</a:t>
            </a:r>
            <a:r>
              <a:rPr lang="en-US" baseline="0" dirty="0" smtClean="0"/>
              <a:t> 5,700.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From 5,700 known proteins we selected a handful to investigate further.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Proteins selected based on detectability across all samples, quality of signal, and biological function. 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Phase 2: on right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Targeted quantification phase, we can precisely measure the amount of each proteins we’ve selected in each geoduck sample.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Less intensive, ran 12 per site, targeting 13 proteins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data we collected from phase 2 was quantity data, and were able to compared abundance between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is the list of 13 proteins that I selected for phase 2.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I focused on proteins triggered by environmental changes, such as general stress response proteins, oxidative stress or pH changes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Again, these were also selected b/c had a very clear signal in all phase 1 samples, a good sign that we could consistently measure them again.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With the abundance data for these 13 proteins, we can see if there are any patterns in geoduck placed in our four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On the left is an NMDS plot, (NMDS), which allows us to visualize patterns in our abundance data. </a:t>
            </a:r>
          </a:p>
          <a:p>
            <a:r>
              <a:rPr lang="en-US" sz="1200" baseline="0" dirty="0" smtClean="0"/>
              <a:t>On this plot, each point represents a geoduck sample</a:t>
            </a:r>
          </a:p>
          <a:p>
            <a:r>
              <a:rPr lang="en-US" sz="1200" baseline="0" dirty="0" smtClean="0"/>
              <a:t>Points are color coded by site</a:t>
            </a:r>
          </a:p>
          <a:p>
            <a:r>
              <a:rPr lang="en-US" sz="1200" baseline="0" dirty="0" smtClean="0"/>
              <a:t>Closer points are to each other, more similar the abundances are for the 13 proteins. </a:t>
            </a:r>
          </a:p>
          <a:p>
            <a:r>
              <a:rPr lang="en-US" sz="1200" baseline="0" dirty="0" smtClean="0"/>
              <a:t>If there was no difference between geoduck placed at different site, the colors would be all mixed together,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But we see a c</a:t>
            </a:r>
            <a:r>
              <a:rPr lang="en-US" sz="1200" dirty="0" smtClean="0"/>
              <a:t>lear clustering by site</a:t>
            </a:r>
            <a:r>
              <a:rPr lang="en-US" sz="1200" baseline="0" dirty="0" smtClean="0"/>
              <a:t>, and a geographical separation, where the northern-most sites (FB, PG) are more similar to each other than they are to the southern sites (CI, WB). This site difference is confirmed with an analysis of similarity test, P=.03.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6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</a:t>
            </a:r>
            <a:r>
              <a:rPr lang="en-US" baseline="0" dirty="0" smtClean="0"/>
              <a:t>c</a:t>
            </a:r>
            <a:r>
              <a:rPr lang="en-US" dirty="0" smtClean="0"/>
              <a:t>ompare</a:t>
            </a:r>
            <a:r>
              <a:rPr lang="en-US" baseline="0" dirty="0" smtClean="0"/>
              <a:t> abundance data for each protein individually, and find that WHEN GROUPED by SITE three proteins are significantly different (highlighted in red). </a:t>
            </a:r>
            <a:endParaRPr lang="en-US" dirty="0" smtClean="0"/>
          </a:p>
          <a:p>
            <a:r>
              <a:rPr lang="en-US" dirty="0" smtClean="0"/>
              <a:t>All three</a:t>
            </a:r>
            <a:r>
              <a:rPr lang="en-US" baseline="0" dirty="0" smtClean="0"/>
              <a:t> involved in re-</a:t>
            </a:r>
            <a:r>
              <a:rPr lang="en-US" dirty="0" smtClean="0"/>
              <a:t>folding of denatured,</a:t>
            </a:r>
            <a:r>
              <a:rPr lang="en-US" baseline="0" dirty="0" smtClean="0"/>
              <a:t> or unfolded </a:t>
            </a:r>
            <a:r>
              <a:rPr lang="en-US" dirty="0" smtClean="0"/>
              <a:t>proteins,</a:t>
            </a:r>
            <a:r>
              <a:rPr lang="en-US" baseline="0" dirty="0" smtClean="0"/>
              <a:t> </a:t>
            </a:r>
            <a:r>
              <a:rPr lang="en-US" dirty="0" smtClean="0"/>
              <a:t>&amp; assisting in degradation</a:t>
            </a:r>
            <a:r>
              <a:rPr lang="en-US" baseline="0" dirty="0" smtClean="0"/>
              <a:t> of overly damaged proteins. </a:t>
            </a:r>
          </a:p>
          <a:p>
            <a:r>
              <a:rPr lang="en-US" baseline="0" dirty="0" smtClean="0"/>
              <a:t>Heat Shock protein is a misnomer; production is triggered by heat shock, but it is also produced in response to other stressors that also cause damage and unfolding of proteins.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0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dirty="0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9/19/17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9333" y="2819399"/>
            <a:ext cx="8839200" cy="3564468"/>
          </a:xfrm>
        </p:spPr>
        <p:txBody>
          <a:bodyPr>
            <a:normAutofit/>
          </a:bodyPr>
          <a:lstStyle/>
          <a:p>
            <a:r>
              <a:rPr lang="en-US" sz="2400" i="1" cap="small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Using proteomics to assess geoduck physiology between environments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Laura H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pencer, UW SAFS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Micah </a:t>
            </a:r>
            <a:r>
              <a:rPr lang="en-US" cap="none" dirty="0" err="1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H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orwith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, WA DNR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Alex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L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owe, UW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B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iology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Emma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T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immins-</a:t>
            </a:r>
            <a:r>
              <a:rPr lang="en-US" cap="none" dirty="0" err="1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chiffman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 &amp; Brook L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N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unn, UW Genome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ciences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Sean 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Bennet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 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&amp;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Steven 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Roberts, UW SAFS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Geoduck as indicators of environmental change</a:t>
            </a:r>
            <a:endParaRPr lang="en-US" dirty="0"/>
          </a:p>
        </p:txBody>
      </p:sp>
      <p:pic>
        <p:nvPicPr>
          <p:cNvPr id="5" name="Picture 4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84" y="3721438"/>
            <a:ext cx="764570" cy="6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4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5461000" y="1682043"/>
            <a:ext cx="3375152" cy="45155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r>
              <a:rPr lang="en-US" sz="2400" dirty="0" smtClean="0">
                <a:latin typeface="Avenir Medium"/>
                <a:cs typeface="Avenir Medium"/>
              </a:rPr>
              <a:t>Geographic pattern</a:t>
            </a:r>
          </a:p>
          <a:p>
            <a:pPr marL="0" indent="0">
              <a:buNone/>
            </a:pPr>
            <a:endParaRPr lang="en-US" sz="2400" dirty="0" smtClean="0">
              <a:latin typeface="Avenir Medium"/>
              <a:cs typeface="Avenir Medium"/>
            </a:endParaRPr>
          </a:p>
          <a:p>
            <a:r>
              <a:rPr lang="en-US" sz="2400" dirty="0" smtClean="0">
                <a:latin typeface="Avenir Medium"/>
                <a:cs typeface="Avenir Medium"/>
              </a:rPr>
              <a:t>Highest abundance in North</a:t>
            </a:r>
          </a:p>
          <a:p>
            <a:r>
              <a:rPr lang="en-US" sz="2400" dirty="0" smtClean="0">
                <a:latin typeface="Avenir Medium"/>
                <a:cs typeface="Avenir Medium"/>
              </a:rPr>
              <a:t>Lowest abundance in South</a:t>
            </a:r>
          </a:p>
          <a:p>
            <a:pPr marL="0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400" i="1" dirty="0" smtClean="0">
              <a:latin typeface="Avenir Medium"/>
              <a:cs typeface="Avenir Medium"/>
            </a:endParaRPr>
          </a:p>
          <a:p>
            <a:endParaRPr lang="en-US" sz="2400" dirty="0">
              <a:latin typeface="Avenir Medium"/>
              <a:cs typeface="Avenir Medium"/>
            </a:endParaRPr>
          </a:p>
          <a:p>
            <a:endParaRPr lang="en-US" sz="2400" dirty="0">
              <a:latin typeface="Avenir Medium"/>
              <a:cs typeface="Avenir Medium"/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397624"/>
              </p:ext>
            </p:extLst>
          </p:nvPr>
        </p:nvGraphicFramePr>
        <p:xfrm>
          <a:off x="5292247" y="1430464"/>
          <a:ext cx="3543905" cy="520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64909" y="1442862"/>
            <a:ext cx="1213554" cy="5203471"/>
            <a:chOff x="132645" y="1428751"/>
            <a:chExt cx="1213554" cy="5203471"/>
          </a:xfrm>
        </p:grpSpPr>
        <p:sp>
          <p:nvSpPr>
            <p:cNvPr id="6" name="Rectangle 5"/>
            <p:cNvSpPr/>
            <p:nvPr/>
          </p:nvSpPr>
          <p:spPr>
            <a:xfrm>
              <a:off x="409222" y="1428751"/>
              <a:ext cx="889001" cy="5203471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2645" y="2401836"/>
              <a:ext cx="121355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Fidalgo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620" y="3147914"/>
              <a:ext cx="11347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Port Gamble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090" y="4217537"/>
              <a:ext cx="9877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Case Inlet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953" y="5356155"/>
              <a:ext cx="109524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Willapa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08" y="183444"/>
            <a:ext cx="8687026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Results    </a:t>
            </a:r>
            <a:r>
              <a:rPr lang="en-US" i="1" dirty="0" smtClean="0"/>
              <a:t>Stress proteins and pH, DO</a:t>
            </a:r>
            <a:endParaRPr lang="en-US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0864" y="1498767"/>
            <a:ext cx="389426" cy="881833"/>
            <a:chOff x="4714517" y="4508647"/>
            <a:chExt cx="293756" cy="118572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889619" y="4887707"/>
              <a:ext cx="0" cy="43281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728870" y="450864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N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4517" y="528052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S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871541"/>
              </p:ext>
            </p:extLst>
          </p:nvPr>
        </p:nvGraphicFramePr>
        <p:xfrm>
          <a:off x="5292247" y="1430464"/>
          <a:ext cx="3543905" cy="5203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Picture 4" descr="2017-09-04_NotNORM-boxplot-HSP9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42862"/>
            <a:ext cx="4162777" cy="5203471"/>
          </a:xfrm>
          <a:prstGeom prst="rect">
            <a:avLst/>
          </a:prstGeom>
        </p:spPr>
      </p:pic>
      <p:pic>
        <p:nvPicPr>
          <p:cNvPr id="12" name="Picture 11" descr="2017-09-04_NotNORM-boxplot-HSP7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33185"/>
            <a:ext cx="4162777" cy="5203471"/>
          </a:xfrm>
          <a:prstGeom prst="rect">
            <a:avLst/>
          </a:prstGeom>
        </p:spPr>
      </p:pic>
      <p:pic>
        <p:nvPicPr>
          <p:cNvPr id="13" name="Picture 12" descr="2017-09-04_NotNORM-boxplot-PD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50796"/>
            <a:ext cx="4157712" cy="51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1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670.jpg"/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2" r="37606"/>
          <a:stretch/>
        </p:blipFill>
        <p:spPr>
          <a:xfrm>
            <a:off x="7028287" y="1382889"/>
            <a:ext cx="1918157" cy="531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0528" y="1726622"/>
            <a:ext cx="6203473" cy="452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Avenir Medium"/>
                <a:cs typeface="Avenir Medium"/>
              </a:rPr>
              <a:t>Findings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Clear physiological differences between sites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Geographic pattern: more stress proteins in northern sites 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Correlation with low pH, high DO, </a:t>
            </a:r>
            <a:r>
              <a:rPr lang="en-US" sz="2000" dirty="0" smtClean="0">
                <a:latin typeface="Avenir Medium"/>
                <a:cs typeface="Avenir Medium"/>
              </a:rPr>
              <a:t>possibly </a:t>
            </a:r>
            <a:r>
              <a:rPr lang="en-US" sz="2000" dirty="0" smtClean="0">
                <a:latin typeface="Avenir Medium"/>
                <a:cs typeface="Avenir Medium"/>
              </a:rPr>
              <a:t>due to oxidative stress</a:t>
            </a:r>
          </a:p>
          <a:p>
            <a:pPr marL="0" indent="0">
              <a:buNone/>
            </a:pPr>
            <a:endParaRPr lang="en-US" sz="12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r>
              <a:rPr lang="en-US" sz="2000" b="1" dirty="0">
                <a:latin typeface="Avenir Medium"/>
                <a:cs typeface="Avenir Medium"/>
              </a:rPr>
              <a:t>Next steps</a:t>
            </a:r>
          </a:p>
          <a:p>
            <a:r>
              <a:rPr lang="en-US" sz="2000" dirty="0">
                <a:latin typeface="Avenir Medium"/>
                <a:cs typeface="Avenir Medium"/>
              </a:rPr>
              <a:t>Longer </a:t>
            </a:r>
            <a:r>
              <a:rPr lang="en-US" sz="2000" dirty="0" smtClean="0">
                <a:latin typeface="Avenir Medium"/>
                <a:cs typeface="Avenir Medium"/>
              </a:rPr>
              <a:t>outplant with growth &amp; reproduction data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Re</a:t>
            </a:r>
            <a:r>
              <a:rPr lang="en-US" sz="2000" dirty="0">
                <a:latin typeface="Avenir Medium"/>
                <a:cs typeface="Avenir Medium"/>
              </a:rPr>
              <a:t>-run samples with </a:t>
            </a:r>
            <a:r>
              <a:rPr lang="en-US" sz="2000" dirty="0" smtClean="0">
                <a:latin typeface="Avenir Medium"/>
                <a:cs typeface="Avenir Medium"/>
              </a:rPr>
              <a:t>different targets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Assess proteins for use as site suitability assays</a:t>
            </a:r>
          </a:p>
        </p:txBody>
      </p:sp>
    </p:spTree>
    <p:extLst>
      <p:ext uri="{BB962C8B-B14F-4D97-AF65-F5344CB8AC3E}">
        <p14:creationId xmlns:p14="http://schemas.microsoft.com/office/powerpoint/2010/main" val="3240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3311"/>
            <a:ext cx="8503920" cy="318041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venir Medium"/>
                <a:cs typeface="Avenir Medium"/>
              </a:rPr>
              <a:t>Emma Timmins-</a:t>
            </a:r>
            <a:r>
              <a:rPr lang="en-US" sz="2000" dirty="0" err="1" smtClean="0">
                <a:latin typeface="Avenir Medium"/>
                <a:cs typeface="Avenir Medium"/>
              </a:rPr>
              <a:t>Schiffman</a:t>
            </a:r>
            <a:r>
              <a:rPr lang="en-US" sz="2000" dirty="0" smtClean="0">
                <a:latin typeface="Avenir Medium"/>
                <a:cs typeface="Avenir Medium"/>
              </a:rPr>
              <a:t> &amp; the rest of the Brook Nunn lab, UW Genome Sciences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Micah </a:t>
            </a:r>
            <a:r>
              <a:rPr lang="en-US" sz="2000" dirty="0" err="1" smtClean="0">
                <a:latin typeface="Avenir Medium"/>
                <a:cs typeface="Avenir Medium"/>
              </a:rPr>
              <a:t>Horwith</a:t>
            </a:r>
            <a:r>
              <a:rPr lang="en-US" sz="2000" dirty="0" smtClean="0">
                <a:latin typeface="Avenir Medium"/>
                <a:cs typeface="Avenir Medium"/>
              </a:rPr>
              <a:t>, WA Department of Natural Resources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Alex Lowe, UW Biology</a:t>
            </a:r>
          </a:p>
          <a:p>
            <a:r>
              <a:rPr lang="en-US" sz="2000" dirty="0" err="1" smtClean="0">
                <a:latin typeface="Avenir Medium"/>
                <a:cs typeface="Avenir Medium"/>
              </a:rPr>
              <a:t>Yaamini</a:t>
            </a:r>
            <a:r>
              <a:rPr lang="en-US" sz="2000" dirty="0" smtClean="0">
                <a:latin typeface="Avenir Medium"/>
                <a:cs typeface="Avenir Medium"/>
              </a:rPr>
              <a:t> </a:t>
            </a:r>
            <a:r>
              <a:rPr lang="en-US" sz="2000" dirty="0" err="1" smtClean="0">
                <a:latin typeface="Avenir Medium"/>
                <a:cs typeface="Avenir Medium"/>
              </a:rPr>
              <a:t>Venkataraman</a:t>
            </a:r>
            <a:r>
              <a:rPr lang="en-US" sz="2000" dirty="0" smtClean="0">
                <a:latin typeface="Avenir Medium"/>
                <a:cs typeface="Avenir Medium"/>
              </a:rPr>
              <a:t>, Jose Guzman, Grace Crandall, Sean </a:t>
            </a:r>
            <a:r>
              <a:rPr lang="en-US" sz="2000" dirty="0" err="1" smtClean="0">
                <a:latin typeface="Avenir Medium"/>
                <a:cs typeface="Avenir Medium"/>
              </a:rPr>
              <a:t>Bennet</a:t>
            </a:r>
            <a:r>
              <a:rPr lang="en-US" sz="2000" dirty="0" smtClean="0">
                <a:latin typeface="Avenir Medium"/>
                <a:cs typeface="Avenir Medium"/>
              </a:rPr>
              <a:t>, Steven Roberts, UW SAFS</a:t>
            </a:r>
          </a:p>
          <a:p>
            <a:r>
              <a:rPr lang="en-US" sz="2000" dirty="0">
                <a:latin typeface="Avenir Medium"/>
                <a:cs typeface="Avenir Medium"/>
              </a:rPr>
              <a:t>This work is supported by NSF GRFP </a:t>
            </a:r>
          </a:p>
          <a:p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5187381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33" y="5275501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02" y="527550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546" y="5399996"/>
            <a:ext cx="2044461" cy="856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533" y="5275501"/>
            <a:ext cx="1385147" cy="13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proteins have strong, clear signal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8415" y="2253747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gigasin</a:t>
            </a:r>
            <a:endParaRPr lang="en-US" dirty="0" smtClean="0"/>
          </a:p>
          <a:p>
            <a:r>
              <a:rPr lang="en-US" dirty="0" smtClean="0"/>
              <a:t>Poor quality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967" y="1576413"/>
            <a:ext cx="8646708" cy="4817129"/>
            <a:chOff x="274109" y="1763826"/>
            <a:chExt cx="8646708" cy="48171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09" y="1763826"/>
              <a:ext cx="8646708" cy="48171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2317" y="2917447"/>
              <a:ext cx="177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Good quality</a:t>
              </a:r>
            </a:p>
            <a:p>
              <a:r>
                <a:rPr lang="en-US" i="1" dirty="0" smtClean="0"/>
                <a:t>Heat Shock Protein 70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GEODUCK   </a:t>
            </a:r>
            <a:r>
              <a:rPr lang="en-US" i="1" dirty="0" smtClean="0"/>
              <a:t>Panopea generosa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1158"/>
            <a:ext cx="3822724" cy="4387890"/>
          </a:xfrm>
        </p:spPr>
        <p:txBody>
          <a:bodyPr>
            <a:normAutofit lnSpcReduction="10000"/>
          </a:bodyPr>
          <a:lstStyle/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Native to WA 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Largest burrowing clam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>
                <a:latin typeface="Avenir Medium"/>
                <a:cs typeface="Avenir Medium"/>
              </a:rPr>
              <a:t>Valuable &amp;</a:t>
            </a:r>
            <a:r>
              <a:rPr lang="en-US" sz="2400" dirty="0" smtClean="0">
                <a:latin typeface="Avenir Medium"/>
                <a:cs typeface="Avenir Medium"/>
              </a:rPr>
              <a:t> growing industry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27</a:t>
            </a:r>
            <a:r>
              <a:rPr lang="en-US" sz="2400" dirty="0">
                <a:latin typeface="Avenir Medium"/>
                <a:cs typeface="Avenir Medium"/>
              </a:rPr>
              <a:t>% </a:t>
            </a:r>
            <a:r>
              <a:rPr lang="en-US" sz="2400" dirty="0" smtClean="0">
                <a:latin typeface="Avenir Medium"/>
                <a:cs typeface="Avenir Medium"/>
              </a:rPr>
              <a:t>WA shellfish </a:t>
            </a:r>
            <a:r>
              <a:rPr lang="en-US" sz="2400" dirty="0">
                <a:latin typeface="Avenir Medium"/>
                <a:cs typeface="Avenir Medium"/>
              </a:rPr>
              <a:t>aquaculture revenue, </a:t>
            </a:r>
            <a:r>
              <a:rPr lang="en-US" sz="2400" dirty="0" smtClean="0">
                <a:latin typeface="Avenir Medium"/>
                <a:cs typeface="Avenir Medium"/>
              </a:rPr>
              <a:t>($24.5M in 2013), but only 7% by weight*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endParaRPr lang="en-US" sz="2400" dirty="0">
              <a:latin typeface="Avenir Medium"/>
              <a:cs typeface="Avenir Medium"/>
            </a:endParaRPr>
          </a:p>
          <a:p>
            <a:pPr marL="45720" indent="0">
              <a:spcBef>
                <a:spcPts val="1176"/>
              </a:spcBef>
              <a:buNone/>
            </a:pPr>
            <a:r>
              <a:rPr lang="en-US" sz="2400" dirty="0" smtClean="0">
                <a:latin typeface="Avenir Medium"/>
                <a:cs typeface="Avenir Medium"/>
              </a:rPr>
              <a:t>  </a:t>
            </a:r>
            <a:r>
              <a:rPr lang="en-US" sz="1800" dirty="0">
                <a:latin typeface="Avenir Medium"/>
                <a:cs typeface="Avenir Medium"/>
              </a:rPr>
              <a:t>*</a:t>
            </a:r>
            <a:r>
              <a:rPr lang="en-US" sz="1800" i="1" dirty="0" smtClean="0">
                <a:latin typeface="Avenir Medium"/>
                <a:cs typeface="Avenir Medium"/>
              </a:rPr>
              <a:t>WA Sea Grant report, 2015</a:t>
            </a:r>
            <a:endParaRPr lang="en-US" sz="1800" dirty="0">
              <a:latin typeface="Avenir Medium"/>
              <a:cs typeface="Avenir Medium"/>
            </a:endParaRPr>
          </a:p>
          <a:p>
            <a:pPr marL="331470" indent="-285750"/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IMG_548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4261252" y="1513680"/>
            <a:ext cx="4544420" cy="4585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1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PROTEOMICS?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9279" y="1710266"/>
            <a:ext cx="5101769" cy="4351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latin typeface="Avenir Medium"/>
                <a:cs typeface="Avenir Medium"/>
              </a:rPr>
              <a:t>Proteins</a:t>
            </a:r>
            <a:r>
              <a:rPr lang="is-IS" sz="2800" dirty="0" smtClean="0">
                <a:latin typeface="Avenir Medium"/>
                <a:cs typeface="Avenir Medium"/>
              </a:rPr>
              <a:t>…</a:t>
            </a:r>
          </a:p>
          <a:p>
            <a:pPr marL="0" indent="0">
              <a:buNone/>
            </a:pPr>
            <a:endParaRPr lang="en-US" sz="2800" dirty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carry out most cellular activity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change based on environment are dynamic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provide direct measure </a:t>
            </a:r>
            <a:r>
              <a:rPr lang="en-US" sz="2800" dirty="0">
                <a:latin typeface="Avenir Medium"/>
                <a:cs typeface="Avenir Medium"/>
              </a:rPr>
              <a:t>of physiology, energy allocation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can indicate physiological health status</a:t>
            </a:r>
          </a:p>
          <a:p>
            <a:pPr marL="0" indent="0">
              <a:buNone/>
            </a:pPr>
            <a:endParaRPr lang="en-US" sz="2300" dirty="0" smtClean="0">
              <a:latin typeface="Avenir Medium"/>
              <a:cs typeface="Avenir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45671"/>
          <a:stretch/>
        </p:blipFill>
        <p:spPr>
          <a:xfrm>
            <a:off x="6248400" y="1439333"/>
            <a:ext cx="2675466" cy="4932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99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_000 (11).jpeg"/>
          <p:cNvPicPr>
            <a:picLocks noChangeAspect="1"/>
          </p:cNvPicPr>
          <p:nvPr/>
        </p:nvPicPr>
        <p:blipFill rotWithShape="1">
          <a:blip r:embed="rId3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2"/>
          <a:stretch/>
        </p:blipFill>
        <p:spPr>
          <a:xfrm>
            <a:off x="171930" y="4261719"/>
            <a:ext cx="8781046" cy="2455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56822"/>
            <a:ext cx="8534400" cy="758952"/>
          </a:xfrm>
        </p:spPr>
        <p:txBody>
          <a:bodyPr/>
          <a:lstStyle/>
          <a:p>
            <a:r>
              <a:rPr lang="en-US" dirty="0" smtClean="0"/>
              <a:t>THE QUESTIONS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24067"/>
            <a:ext cx="8376426" cy="4479829"/>
          </a:xfrm>
        </p:spPr>
        <p:txBody>
          <a:bodyPr>
            <a:noAutofit/>
          </a:bodyPr>
          <a:lstStyle/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How does protein abundance differ between geoduck outplanted in different sites?</a:t>
            </a:r>
            <a:endParaRPr lang="en-US" sz="2800" b="1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How </a:t>
            </a:r>
            <a:r>
              <a:rPr lang="en-US" sz="2800" b="1" dirty="0">
                <a:solidFill>
                  <a:srgbClr val="000000"/>
                </a:solidFill>
                <a:latin typeface="Avenir Medium"/>
                <a:cs typeface="Avenir Medium"/>
              </a:rPr>
              <a:t>do environmental </a:t>
            </a: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differences correspond to physiological differences?</a:t>
            </a: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Which proteins can we use to monitor physiology, assess site suitability in geoduck?</a:t>
            </a:r>
            <a:endParaRPr lang="en-US" sz="2800" b="1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238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9" t="1" b="12127"/>
          <a:stretch/>
        </p:blipFill>
        <p:spPr>
          <a:xfrm>
            <a:off x="1243263" y="1000920"/>
            <a:ext cx="6777790" cy="5656553"/>
          </a:xfrm>
          <a:prstGeom prst="rect">
            <a:avLst/>
          </a:prstGeom>
          <a:solidFill>
            <a:srgbClr val="B07CDA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96332"/>
            <a:ext cx="8534400" cy="618067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OUTPLANT:</a:t>
            </a:r>
            <a:r>
              <a:rPr lang="en-US" dirty="0" smtClean="0"/>
              <a:t>   </a:t>
            </a:r>
            <a:r>
              <a:rPr lang="en-US" i="1" dirty="0" smtClean="0"/>
              <a:t>4 sites</a:t>
            </a:r>
            <a:r>
              <a:rPr lang="en-US" dirty="0" smtClean="0"/>
              <a:t>, </a:t>
            </a:r>
            <a:r>
              <a:rPr lang="en-US" i="1" dirty="0" smtClean="0"/>
              <a:t>Puget Sound &amp; Willapa Bay</a:t>
            </a:r>
            <a:endParaRPr lang="en-US" i="1" dirty="0"/>
          </a:p>
        </p:txBody>
      </p:sp>
      <p:sp>
        <p:nvSpPr>
          <p:cNvPr id="19" name="Line Callout 2 18"/>
          <p:cNvSpPr/>
          <p:nvPr/>
        </p:nvSpPr>
        <p:spPr>
          <a:xfrm flipH="1">
            <a:off x="5197377" y="2887625"/>
            <a:ext cx="1829956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91E8D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Port Gamble Bay</a:t>
            </a:r>
          </a:p>
        </p:txBody>
      </p:sp>
      <p:sp>
        <p:nvSpPr>
          <p:cNvPr id="20" name="Line Callout 2 19"/>
          <p:cNvSpPr/>
          <p:nvPr/>
        </p:nvSpPr>
        <p:spPr>
          <a:xfrm flipH="1">
            <a:off x="504947" y="1651508"/>
            <a:ext cx="3147813" cy="14103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54479"/>
              <a:gd name="adj6" fmla="val -11879"/>
            </a:avLst>
          </a:prstGeom>
          <a:solidFill>
            <a:srgbClr val="002C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cap="small" dirty="0" smtClean="0">
                <a:solidFill>
                  <a:schemeClr val="bg1"/>
                </a:solidFill>
                <a:latin typeface="Avenir Medium"/>
                <a:cs typeface="Avenir Medium"/>
              </a:rPr>
              <a:t>Sibling juvenile geoduck</a:t>
            </a:r>
          </a:p>
          <a:p>
            <a:endParaRPr lang="en-US" sz="2000" b="1" cap="small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en-US" sz="2000" b="1" cap="small" dirty="0" smtClean="0">
                <a:solidFill>
                  <a:schemeClr val="bg1"/>
                </a:solidFill>
                <a:latin typeface="Avenir Medium"/>
                <a:cs typeface="Avenir Medium"/>
              </a:rPr>
              <a:t>Duration = 1 month</a:t>
            </a:r>
          </a:p>
        </p:txBody>
      </p:sp>
      <p:sp>
        <p:nvSpPr>
          <p:cNvPr id="22" name="Line Callout 2 21"/>
          <p:cNvSpPr/>
          <p:nvPr/>
        </p:nvSpPr>
        <p:spPr>
          <a:xfrm flipH="1">
            <a:off x="2436711" y="6140565"/>
            <a:ext cx="1389638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D65A48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Willapa Bay</a:t>
            </a:r>
          </a:p>
        </p:txBody>
      </p:sp>
      <p:sp>
        <p:nvSpPr>
          <p:cNvPr id="11" name="Oval 10"/>
          <p:cNvSpPr/>
          <p:nvPr/>
        </p:nvSpPr>
        <p:spPr>
          <a:xfrm>
            <a:off x="5013931" y="3061823"/>
            <a:ext cx="216155" cy="216155"/>
          </a:xfrm>
          <a:prstGeom prst="ellipse">
            <a:avLst/>
          </a:prstGeom>
          <a:solidFill>
            <a:srgbClr val="91E8D8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86300" y="6347258"/>
            <a:ext cx="216155" cy="216155"/>
          </a:xfrm>
          <a:prstGeom prst="ellipse">
            <a:avLst/>
          </a:prstGeom>
          <a:solidFill>
            <a:srgbClr val="D65A48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4059164" y="4094080"/>
            <a:ext cx="1560284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4063999" y="4086820"/>
            <a:ext cx="1560284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1A842D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Case Inlet</a:t>
            </a:r>
          </a:p>
        </p:txBody>
      </p:sp>
      <p:sp>
        <p:nvSpPr>
          <p:cNvPr id="12" name="Oval 11"/>
          <p:cNvSpPr/>
          <p:nvPr/>
        </p:nvSpPr>
        <p:spPr>
          <a:xfrm>
            <a:off x="4453576" y="4359702"/>
            <a:ext cx="216155" cy="216155"/>
          </a:xfrm>
          <a:prstGeom prst="ellipse">
            <a:avLst/>
          </a:prstGeom>
          <a:solidFill>
            <a:srgbClr val="1A842D"/>
          </a:solidFill>
          <a:ln w="6350" cmpd="sng"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Line Callout 2 25"/>
          <p:cNvSpPr/>
          <p:nvPr/>
        </p:nvSpPr>
        <p:spPr>
          <a:xfrm flipH="1">
            <a:off x="4654360" y="1345569"/>
            <a:ext cx="1346089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Line Callout 2 17"/>
          <p:cNvSpPr/>
          <p:nvPr/>
        </p:nvSpPr>
        <p:spPr>
          <a:xfrm flipH="1">
            <a:off x="4678545" y="1349371"/>
            <a:ext cx="1346089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B07CDA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Fidalgo Bay</a:t>
            </a:r>
          </a:p>
        </p:txBody>
      </p:sp>
      <p:sp>
        <p:nvSpPr>
          <p:cNvPr id="3" name="Oval 2"/>
          <p:cNvSpPr/>
          <p:nvPr/>
        </p:nvSpPr>
        <p:spPr>
          <a:xfrm>
            <a:off x="5051777" y="1623286"/>
            <a:ext cx="216155" cy="216155"/>
          </a:xfrm>
          <a:prstGeom prst="ellipse">
            <a:avLst/>
          </a:prstGeom>
          <a:solidFill>
            <a:srgbClr val="B07CDA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6" name="Alternate Process 5"/>
          <p:cNvSpPr/>
          <p:nvPr/>
        </p:nvSpPr>
        <p:spPr>
          <a:xfrm>
            <a:off x="1151467" y="2625163"/>
            <a:ext cx="1896533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samples 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2 per site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609601" y="3623734"/>
            <a:ext cx="3064932" cy="76199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Captured all proteins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Measured 8,076 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Alternate Process 9"/>
          <p:cNvSpPr/>
          <p:nvPr/>
        </p:nvSpPr>
        <p:spPr>
          <a:xfrm>
            <a:off x="609601" y="4555070"/>
            <a:ext cx="3064932" cy="80834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Identified 5,690 proteins via transcriptome</a:t>
            </a:r>
            <a:endParaRPr lang="en-US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2099734" y="3447935"/>
            <a:ext cx="42333" cy="17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>
            <a:off x="2142067" y="4385733"/>
            <a:ext cx="0" cy="169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lternate Process 13"/>
          <p:cNvSpPr/>
          <p:nvPr/>
        </p:nvSpPr>
        <p:spPr>
          <a:xfrm>
            <a:off x="609601" y="5486402"/>
            <a:ext cx="3064932" cy="1083731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Selected proteins based on: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Detectability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Quality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Biological Function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>
            <a:off x="2142067" y="5363412"/>
            <a:ext cx="0" cy="122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Protein Discovery</a:t>
            </a:r>
          </a:p>
        </p:txBody>
      </p:sp>
      <p:sp>
        <p:nvSpPr>
          <p:cNvPr id="34" name="Alternate Process 33"/>
          <p:cNvSpPr/>
          <p:nvPr/>
        </p:nvSpPr>
        <p:spPr>
          <a:xfrm>
            <a:off x="49245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PHASE II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Targeted Protein Quantification</a:t>
            </a:r>
          </a:p>
        </p:txBody>
      </p:sp>
      <p:sp>
        <p:nvSpPr>
          <p:cNvPr id="64" name="Alternate Process 63"/>
          <p:cNvSpPr/>
          <p:nvPr/>
        </p:nvSpPr>
        <p:spPr>
          <a:xfrm>
            <a:off x="5249334" y="3623734"/>
            <a:ext cx="3064932" cy="76199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targeted </a:t>
            </a:r>
            <a:r>
              <a:rPr lang="en-US" b="1" cap="small" dirty="0">
                <a:solidFill>
                  <a:srgbClr val="000000"/>
                </a:solidFill>
                <a:latin typeface="Calibri"/>
                <a:cs typeface="Calibri"/>
              </a:rPr>
              <a:t>13 proteins</a:t>
            </a:r>
          </a:p>
        </p:txBody>
      </p:sp>
      <p:sp>
        <p:nvSpPr>
          <p:cNvPr id="65" name="Alternate Process 64"/>
          <p:cNvSpPr/>
          <p:nvPr/>
        </p:nvSpPr>
        <p:spPr>
          <a:xfrm>
            <a:off x="5249334" y="4555070"/>
            <a:ext cx="3064932" cy="80834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Quantified </a:t>
            </a:r>
            <a:r>
              <a:rPr lang="en-US" sz="2000" b="1" cap="small" dirty="0">
                <a:solidFill>
                  <a:srgbClr val="000000"/>
                </a:solidFill>
                <a:latin typeface="Calibri"/>
                <a:cs typeface="Calibri"/>
              </a:rPr>
              <a:t>abundance</a:t>
            </a:r>
          </a:p>
        </p:txBody>
      </p:sp>
      <p:cxnSp>
        <p:nvCxnSpPr>
          <p:cNvPr id="66" name="Straight Arrow Connector 65"/>
          <p:cNvCxnSpPr>
            <a:endCxn id="64" idx="0"/>
          </p:cNvCxnSpPr>
          <p:nvPr/>
        </p:nvCxnSpPr>
        <p:spPr>
          <a:xfrm>
            <a:off x="6781800" y="3447935"/>
            <a:ext cx="0" cy="17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4" idx="2"/>
            <a:endCxn id="65" idx="0"/>
          </p:cNvCxnSpPr>
          <p:nvPr/>
        </p:nvCxnSpPr>
        <p:spPr>
          <a:xfrm>
            <a:off x="6781800" y="4385733"/>
            <a:ext cx="0" cy="169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lternate Process 67"/>
          <p:cNvSpPr/>
          <p:nvPr/>
        </p:nvSpPr>
        <p:spPr>
          <a:xfrm>
            <a:off x="5249334" y="5469469"/>
            <a:ext cx="3064932" cy="1100664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latin typeface="Calibri"/>
                <a:cs typeface="Calibri"/>
              </a:rPr>
              <a:t>Assessed similarity </a:t>
            </a:r>
          </a:p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latin typeface="Calibri"/>
                <a:cs typeface="Calibri"/>
              </a:rPr>
              <a:t>between sites</a:t>
            </a:r>
            <a:endParaRPr lang="en-US" sz="2000" b="1" cap="small" dirty="0">
              <a:latin typeface="Calibri"/>
              <a:cs typeface="Calibri"/>
            </a:endParaRPr>
          </a:p>
        </p:txBody>
      </p:sp>
      <p:cxnSp>
        <p:nvCxnSpPr>
          <p:cNvPr id="69" name="Straight Arrow Connector 68"/>
          <p:cNvCxnSpPr>
            <a:stCxn id="65" idx="2"/>
            <a:endCxn id="68" idx="0"/>
          </p:cNvCxnSpPr>
          <p:nvPr/>
        </p:nvCxnSpPr>
        <p:spPr>
          <a:xfrm>
            <a:off x="6781800" y="5363412"/>
            <a:ext cx="0" cy="106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lternate Process 80"/>
          <p:cNvSpPr/>
          <p:nvPr/>
        </p:nvSpPr>
        <p:spPr>
          <a:xfrm>
            <a:off x="5833533" y="2602822"/>
            <a:ext cx="1896533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48 samples 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12 per site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9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selected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94248"/>
              </p:ext>
            </p:extLst>
          </p:nvPr>
        </p:nvGraphicFramePr>
        <p:xfrm>
          <a:off x="318685" y="1599711"/>
          <a:ext cx="8503920" cy="472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1982"/>
                <a:gridCol w="2641938"/>
              </a:tblGrid>
              <a:tr h="325666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…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General</a:t>
                      </a:r>
                      <a:r>
                        <a:rPr lang="en-US" sz="1600" baseline="0" dirty="0" smtClean="0"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General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6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6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enzyme subunit beta (mitochondrial)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4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t="1" r="24338" b="12127"/>
          <a:stretch/>
        </p:blipFill>
        <p:spPr>
          <a:xfrm>
            <a:off x="5239211" y="999647"/>
            <a:ext cx="3695430" cy="5656553"/>
          </a:xfrm>
          <a:prstGeom prst="rect">
            <a:avLst/>
          </a:prstGeom>
        </p:spPr>
      </p:pic>
      <p:pic>
        <p:nvPicPr>
          <p:cNvPr id="7" name="Picture 6" descr="2017-09-04_NotNORM-SRM-NMDS-plot-zoomed-no-outli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8" y="1298593"/>
            <a:ext cx="5260287" cy="526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72" y="169334"/>
            <a:ext cx="8534400" cy="886756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Results      </a:t>
            </a:r>
            <a:r>
              <a:rPr lang="en-US" sz="3100" i="1" dirty="0" smtClean="0"/>
              <a:t>Site Difference, </a:t>
            </a:r>
            <a:r>
              <a:rPr lang="en-US" sz="3100" i="1" dirty="0"/>
              <a:t>a</a:t>
            </a:r>
            <a:r>
              <a:rPr lang="en-US" sz="3100" i="1" dirty="0" smtClean="0"/>
              <a:t>ll proteins     </a:t>
            </a:r>
            <a:br>
              <a:rPr lang="en-US" sz="3100" i="1" dirty="0" smtClean="0"/>
            </a:br>
            <a:r>
              <a:rPr lang="en-US" sz="3100" i="1" dirty="0" smtClean="0"/>
              <a:t>ANOSIM, P=0.03</a:t>
            </a:r>
            <a:endParaRPr lang="en-US" sz="3100" dirty="0"/>
          </a:p>
        </p:txBody>
      </p:sp>
      <p:sp>
        <p:nvSpPr>
          <p:cNvPr id="11" name="Donut 10"/>
          <p:cNvSpPr/>
          <p:nvPr/>
        </p:nvSpPr>
        <p:spPr>
          <a:xfrm rot="1645628">
            <a:off x="1492189" y="2357431"/>
            <a:ext cx="3752685" cy="1387514"/>
          </a:xfrm>
          <a:prstGeom prst="donut">
            <a:avLst>
              <a:gd name="adj" fmla="val 50000"/>
            </a:avLst>
          </a:prstGeom>
          <a:solidFill>
            <a:srgbClr val="91E8D8">
              <a:alpha val="34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2" name="Donut 11"/>
          <p:cNvSpPr/>
          <p:nvPr/>
        </p:nvSpPr>
        <p:spPr>
          <a:xfrm rot="3186880">
            <a:off x="2421467" y="2842398"/>
            <a:ext cx="2605347" cy="1342566"/>
          </a:xfrm>
          <a:prstGeom prst="donut">
            <a:avLst>
              <a:gd name="adj" fmla="val 50000"/>
            </a:avLst>
          </a:prstGeom>
          <a:solidFill>
            <a:srgbClr val="8000FF">
              <a:alpha val="26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3" name="Donut 12"/>
          <p:cNvSpPr/>
          <p:nvPr/>
        </p:nvSpPr>
        <p:spPr>
          <a:xfrm rot="2806791">
            <a:off x="889144" y="3420540"/>
            <a:ext cx="3655848" cy="1328230"/>
          </a:xfrm>
          <a:prstGeom prst="donut">
            <a:avLst>
              <a:gd name="adj" fmla="val 50000"/>
            </a:avLst>
          </a:prstGeom>
          <a:solidFill>
            <a:srgbClr val="E04A6C">
              <a:alpha val="31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4" name="Donut 13"/>
          <p:cNvSpPr/>
          <p:nvPr/>
        </p:nvSpPr>
        <p:spPr>
          <a:xfrm rot="1280553">
            <a:off x="1217522" y="3687780"/>
            <a:ext cx="3305203" cy="1101516"/>
          </a:xfrm>
          <a:prstGeom prst="donut">
            <a:avLst>
              <a:gd name="adj" fmla="val 50000"/>
            </a:avLst>
          </a:prstGeom>
          <a:solidFill>
            <a:srgbClr val="1A842D">
              <a:alpha val="2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20" name="Line Callout 2 19"/>
          <p:cNvSpPr/>
          <p:nvPr/>
        </p:nvSpPr>
        <p:spPr>
          <a:xfrm flipH="1">
            <a:off x="7048589" y="1345110"/>
            <a:ext cx="1406800" cy="333018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0" name="Line Callout 2 29"/>
          <p:cNvSpPr/>
          <p:nvPr/>
        </p:nvSpPr>
        <p:spPr>
          <a:xfrm flipH="1">
            <a:off x="7048589" y="1345551"/>
            <a:ext cx="1406800" cy="333018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B07CDA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Fidalgo Bay</a:t>
            </a:r>
          </a:p>
        </p:txBody>
      </p:sp>
      <p:sp>
        <p:nvSpPr>
          <p:cNvPr id="43" name="Oval 42"/>
          <p:cNvSpPr/>
          <p:nvPr/>
        </p:nvSpPr>
        <p:spPr>
          <a:xfrm>
            <a:off x="8305007" y="1518148"/>
            <a:ext cx="376889" cy="376889"/>
          </a:xfrm>
          <a:prstGeom prst="ellipse">
            <a:avLst/>
          </a:prstGeom>
          <a:solidFill>
            <a:srgbClr val="B07CDA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2 20"/>
          <p:cNvSpPr/>
          <p:nvPr/>
        </p:nvSpPr>
        <p:spPr>
          <a:xfrm flipH="1">
            <a:off x="7324099" y="2733032"/>
            <a:ext cx="1555434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1" name="Line Callout 2 30"/>
          <p:cNvSpPr/>
          <p:nvPr/>
        </p:nvSpPr>
        <p:spPr>
          <a:xfrm flipH="1">
            <a:off x="7323285" y="2693364"/>
            <a:ext cx="1555434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91E8D8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Port Gamble</a:t>
            </a:r>
          </a:p>
        </p:txBody>
      </p:sp>
      <p:sp>
        <p:nvSpPr>
          <p:cNvPr id="38" name="Oval 37"/>
          <p:cNvSpPr/>
          <p:nvPr/>
        </p:nvSpPr>
        <p:spPr>
          <a:xfrm>
            <a:off x="8256659" y="3026713"/>
            <a:ext cx="376889" cy="376889"/>
          </a:xfrm>
          <a:prstGeom prst="ellipse">
            <a:avLst/>
          </a:prstGeom>
          <a:solidFill>
            <a:srgbClr val="91E8D8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21"/>
          <p:cNvSpPr/>
          <p:nvPr/>
        </p:nvSpPr>
        <p:spPr>
          <a:xfrm flipH="1">
            <a:off x="7323285" y="4117230"/>
            <a:ext cx="1474530" cy="336276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small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Line Callout 2 32"/>
          <p:cNvSpPr/>
          <p:nvPr/>
        </p:nvSpPr>
        <p:spPr>
          <a:xfrm flipH="1">
            <a:off x="7323285" y="4083404"/>
            <a:ext cx="1474530" cy="336276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1A842D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  <a:latin typeface="Calibri"/>
                <a:cs typeface="Calibri"/>
              </a:rPr>
              <a:t>Case Inlet</a:t>
            </a:r>
          </a:p>
        </p:txBody>
      </p:sp>
      <p:sp>
        <p:nvSpPr>
          <p:cNvPr id="42" name="Oval 41"/>
          <p:cNvSpPr/>
          <p:nvPr/>
        </p:nvSpPr>
        <p:spPr>
          <a:xfrm>
            <a:off x="7534173" y="4369913"/>
            <a:ext cx="376889" cy="376889"/>
          </a:xfrm>
          <a:prstGeom prst="ellipse">
            <a:avLst/>
          </a:prstGeom>
          <a:solidFill>
            <a:srgbClr val="1A842D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 flipH="1">
            <a:off x="5707185" y="6040359"/>
            <a:ext cx="1446674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4" name="Line Callout 2 33"/>
          <p:cNvSpPr/>
          <p:nvPr/>
        </p:nvSpPr>
        <p:spPr>
          <a:xfrm flipH="1">
            <a:off x="5694722" y="6040359"/>
            <a:ext cx="1446674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D65A48">
              <a:alpha val="6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Willapa Bay</a:t>
            </a:r>
          </a:p>
        </p:txBody>
      </p:sp>
      <p:sp>
        <p:nvSpPr>
          <p:cNvPr id="41" name="Oval 40"/>
          <p:cNvSpPr/>
          <p:nvPr/>
        </p:nvSpPr>
        <p:spPr>
          <a:xfrm>
            <a:off x="5504764" y="6261783"/>
            <a:ext cx="376889" cy="376889"/>
          </a:xfrm>
          <a:prstGeom prst="ellipse">
            <a:avLst/>
          </a:prstGeom>
          <a:solidFill>
            <a:srgbClr val="D65A48"/>
          </a:solidFill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618067"/>
          </a:xfrm>
        </p:spPr>
        <p:txBody>
          <a:bodyPr>
            <a:noAutofit/>
          </a:bodyPr>
          <a:lstStyle/>
          <a:p>
            <a:r>
              <a:rPr lang="en-US" dirty="0" smtClean="0"/>
              <a:t>Results    </a:t>
            </a:r>
            <a:r>
              <a:rPr lang="en-US" i="1" dirty="0" smtClean="0"/>
              <a:t>Site Differences, per protein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96174"/>
              </p:ext>
            </p:extLst>
          </p:nvPr>
        </p:nvGraphicFramePr>
        <p:xfrm>
          <a:off x="362852" y="1313127"/>
          <a:ext cx="8382003" cy="53856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30102"/>
                <a:gridCol w="2291305"/>
                <a:gridCol w="1460596"/>
              </a:tblGrid>
              <a:tr h="626529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…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ANOSIM 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P-Value 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General</a:t>
                      </a:r>
                      <a:r>
                        <a:rPr lang="en-US" sz="1600" b="1" baseline="0" dirty="0" smtClean="0"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0.023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General Stress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0.000050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0.89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0.75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0.41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0.56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600" b="1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600" b="1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0.029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0.82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0.64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0.70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 enzyme subunit beta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400" b="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0.089</a:t>
                      </a:r>
                      <a:endParaRPr lang="en-US" sz="1400" b="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0.81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0.42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Frame 1"/>
          <p:cNvSpPr/>
          <p:nvPr/>
        </p:nvSpPr>
        <p:spPr>
          <a:xfrm>
            <a:off x="205618" y="1879603"/>
            <a:ext cx="8720667" cy="846665"/>
          </a:xfrm>
          <a:prstGeom prst="frame">
            <a:avLst>
              <a:gd name="adj1" fmla="val 60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205618" y="4124477"/>
            <a:ext cx="8720667" cy="391883"/>
          </a:xfrm>
          <a:prstGeom prst="frame">
            <a:avLst>
              <a:gd name="adj1" fmla="val 88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19392</TotalTime>
  <Words>2281</Words>
  <Application>Microsoft Macintosh PowerPoint</Application>
  <PresentationFormat>On-screen Show (4:3)</PresentationFormat>
  <Paragraphs>301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Civic</vt:lpstr>
      <vt:lpstr>Geoduck as indicators of environmental change</vt:lpstr>
      <vt:lpstr>THE GEODUCK   Panopea generosa</vt:lpstr>
      <vt:lpstr>WHY PROTEOMICS?</vt:lpstr>
      <vt:lpstr>THE QUESTIONS</vt:lpstr>
      <vt:lpstr>OUTPLANT:   4 sites, Puget Sound &amp; Willapa Bay</vt:lpstr>
      <vt:lpstr>Protein analysis in 2-phases</vt:lpstr>
      <vt:lpstr>Proteins selected for Phase 2</vt:lpstr>
      <vt:lpstr>Results      Site Difference, all proteins      ANOSIM, P=0.03</vt:lpstr>
      <vt:lpstr>Results    Site Differences, per protein</vt:lpstr>
      <vt:lpstr>Results    Stress proteins and pH, DO</vt:lpstr>
      <vt:lpstr>Conclusions &amp; Next Steps</vt:lpstr>
      <vt:lpstr>Thank you… </vt:lpstr>
      <vt:lpstr>Selected proteins have strong, clear signal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Geoduck as indicators of environmental change</dc:title>
  <dc:creator>Laura Spencer</dc:creator>
  <cp:lastModifiedBy>Laura Spencer</cp:lastModifiedBy>
  <cp:revision>375</cp:revision>
  <dcterms:created xsi:type="dcterms:W3CDTF">2017-09-02T22:26:06Z</dcterms:created>
  <dcterms:modified xsi:type="dcterms:W3CDTF">2017-09-20T18:50:06Z</dcterms:modified>
</cp:coreProperties>
</file>